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9" r:id="rId4"/>
    <p:sldId id="258" r:id="rId5"/>
    <p:sldId id="260" r:id="rId6"/>
    <p:sldId id="261" r:id="rId7"/>
    <p:sldId id="262" r:id="rId8"/>
    <p:sldId id="264" r:id="rId9"/>
    <p:sldId id="265" r:id="rId10"/>
    <p:sldId id="266" r:id="rId11"/>
    <p:sldId id="267" r:id="rId12"/>
    <p:sldId id="263"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katani" initials="ak" lastIdx="1" clrIdx="0">
    <p:extLst>
      <p:ext uri="{19B8F6BF-5375-455C-9EA6-DF929625EA0E}">
        <p15:presenceInfo xmlns:p15="http://schemas.microsoft.com/office/powerpoint/2012/main" userId="a474723c30effb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5T15:54:52.628"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3/4/21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90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9265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4868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728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3/4/21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1416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0288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2472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6882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5527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3/4/21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3228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3/4/21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206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3/4/21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8079211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5" r:id="rId5"/>
    <p:sldLayoutId id="2147483740" r:id="rId6"/>
    <p:sldLayoutId id="2147483741" r:id="rId7"/>
    <p:sldLayoutId id="2147483742" r:id="rId8"/>
    <p:sldLayoutId id="2147483743" r:id="rId9"/>
    <p:sldLayoutId id="2147483744" r:id="rId10"/>
    <p:sldLayoutId id="2147483746" r:id="rId1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aerospace.csis.org/data/history-nasa-budget/"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atista.com/statistics/222196/receipts-and-outlays-of-the-us-government-since-fiscal-year-2000/" TargetMode="External"/><Relationship Id="rId3" Type="http://schemas.openxmlformats.org/officeDocument/2006/relationships/hyperlink" Target="https://science.nasa.gov/where-your-elements-came" TargetMode="External"/><Relationship Id="rId7" Type="http://schemas.openxmlformats.org/officeDocument/2006/relationships/hyperlink" Target="https://www.statista.com/chart/17504/nasas-budget-share-of-the-us-federal-budget/" TargetMode="External"/><Relationship Id="rId2" Type="http://schemas.openxmlformats.org/officeDocument/2006/relationships/hyperlink" Target="https://www.nasa.gov/planetarydefense/dart" TargetMode="External"/><Relationship Id="rId1" Type="http://schemas.openxmlformats.org/officeDocument/2006/relationships/slideLayout" Target="../slideLayouts/slideLayout2.xml"/><Relationship Id="rId6" Type="http://schemas.openxmlformats.org/officeDocument/2006/relationships/hyperlink" Target="https://smap.jpl.nasa.gov/" TargetMode="External"/><Relationship Id="rId5" Type="http://schemas.openxmlformats.org/officeDocument/2006/relationships/hyperlink" Target="https://www.youtube.com/watch?v=lARpY0nIQx0&amp;ab_channel=MarkRober" TargetMode="External"/><Relationship Id="rId4" Type="http://schemas.openxmlformats.org/officeDocument/2006/relationships/hyperlink" Target="https://now.northropgrumman.com/how-technology-from-the-space-race-changed-the-world/" TargetMode="External"/><Relationship Id="rId9" Type="http://schemas.openxmlformats.org/officeDocument/2006/relationships/hyperlink" Target="https://aerospace.csis.org/data/history-nasa-budg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ilhouette of a person looking above the starry sky">
            <a:extLst>
              <a:ext uri="{FF2B5EF4-FFF2-40B4-BE49-F238E27FC236}">
                <a16:creationId xmlns:a16="http://schemas.microsoft.com/office/drawing/2014/main" id="{DBE0A9DC-C1BF-47D3-84A2-32A15150CDB0}"/>
              </a:ext>
            </a:extLst>
          </p:cNvPr>
          <p:cNvPicPr>
            <a:picLocks noChangeAspect="1"/>
          </p:cNvPicPr>
          <p:nvPr/>
        </p:nvPicPr>
        <p:blipFill rotWithShape="1">
          <a:blip r:embed="rId2"/>
          <a:srcRect t="15730"/>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2DE4B114-C0BB-4A10-A7D5-B179EF06A14B}"/>
              </a:ext>
            </a:extLst>
          </p:cNvPr>
          <p:cNvSpPr>
            <a:spLocks noGrp="1"/>
          </p:cNvSpPr>
          <p:nvPr>
            <p:ph type="ctrTitle"/>
          </p:nvPr>
        </p:nvSpPr>
        <p:spPr>
          <a:xfrm>
            <a:off x="1338682" y="320040"/>
            <a:ext cx="5888736" cy="5498361"/>
          </a:xfrm>
        </p:spPr>
        <p:txBody>
          <a:bodyPr>
            <a:normAutofit/>
          </a:bodyPr>
          <a:lstStyle/>
          <a:p>
            <a:r>
              <a:rPr lang="en-US" sz="3200" b="1" dirty="0">
                <a:solidFill>
                  <a:schemeClr val="tx1"/>
                </a:solidFill>
              </a:rPr>
              <a:t>Consider the ways in which space exploration has affected our modern world. Discuss the financial impacts and consider whether this investment has been beneficial for science.</a:t>
            </a:r>
          </a:p>
        </p:txBody>
      </p:sp>
      <p:sp>
        <p:nvSpPr>
          <p:cNvPr id="3" name="Subtitle 2">
            <a:extLst>
              <a:ext uri="{FF2B5EF4-FFF2-40B4-BE49-F238E27FC236}">
                <a16:creationId xmlns:a16="http://schemas.microsoft.com/office/drawing/2014/main" id="{295AC187-7467-419A-AE89-81C3B1DE7FF9}"/>
              </a:ext>
            </a:extLst>
          </p:cNvPr>
          <p:cNvSpPr>
            <a:spLocks noGrp="1"/>
          </p:cNvSpPr>
          <p:nvPr>
            <p:ph type="subTitle" idx="1"/>
          </p:nvPr>
        </p:nvSpPr>
        <p:spPr>
          <a:xfrm>
            <a:off x="1338682" y="5818402"/>
            <a:ext cx="5409468" cy="950976"/>
          </a:xfrm>
        </p:spPr>
        <p:txBody>
          <a:bodyPr>
            <a:normAutofit/>
          </a:bodyPr>
          <a:lstStyle/>
          <a:p>
            <a:pPr algn="l"/>
            <a:r>
              <a:rPr lang="en-US" dirty="0">
                <a:solidFill>
                  <a:schemeClr val="tx1"/>
                </a:solidFill>
              </a:rPr>
              <a:t>Ali Katani Zadeh</a:t>
            </a:r>
            <a:br>
              <a:rPr lang="en-US" dirty="0">
                <a:solidFill>
                  <a:schemeClr val="tx1"/>
                </a:solidFill>
              </a:rPr>
            </a:br>
            <a:r>
              <a:rPr lang="en-US" dirty="0">
                <a:solidFill>
                  <a:schemeClr val="tx1"/>
                </a:solidFill>
              </a:rPr>
              <a:t>2598775</a:t>
            </a:r>
          </a:p>
        </p:txBody>
      </p:sp>
    </p:spTree>
    <p:extLst>
      <p:ext uri="{BB962C8B-B14F-4D97-AF65-F5344CB8AC3E}">
        <p14:creationId xmlns:p14="http://schemas.microsoft.com/office/powerpoint/2010/main" val="378149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A69A-277C-4EF1-A245-9B5756850B90}"/>
              </a:ext>
            </a:extLst>
          </p:cNvPr>
          <p:cNvSpPr>
            <a:spLocks noGrp="1"/>
          </p:cNvSpPr>
          <p:nvPr>
            <p:ph type="title"/>
          </p:nvPr>
        </p:nvSpPr>
        <p:spPr/>
        <p:txBody>
          <a:bodyPr/>
          <a:lstStyle/>
          <a:p>
            <a:r>
              <a:rPr lang="en-US" dirty="0"/>
              <a:t>SMAP Cost: </a:t>
            </a:r>
          </a:p>
        </p:txBody>
      </p:sp>
      <p:sp>
        <p:nvSpPr>
          <p:cNvPr id="3" name="Content Placeholder 2">
            <a:extLst>
              <a:ext uri="{FF2B5EF4-FFF2-40B4-BE49-F238E27FC236}">
                <a16:creationId xmlns:a16="http://schemas.microsoft.com/office/drawing/2014/main" id="{727495DB-4DB7-484E-A960-0A4E5FD69B63}"/>
              </a:ext>
            </a:extLst>
          </p:cNvPr>
          <p:cNvSpPr>
            <a:spLocks noGrp="1"/>
          </p:cNvSpPr>
          <p:nvPr>
            <p:ph idx="1"/>
          </p:nvPr>
        </p:nvSpPr>
        <p:spPr/>
        <p:txBody>
          <a:bodyPr/>
          <a:lstStyle/>
          <a:p>
            <a:r>
              <a:rPr lang="en-US" dirty="0"/>
              <a:t>SMAP cost NASA a whopping $900million</a:t>
            </a:r>
          </a:p>
          <a:p>
            <a:r>
              <a:rPr lang="en-US" dirty="0"/>
              <a:t>However, if this same amount was used to feed Africa, it would feed them for less than a day. </a:t>
            </a:r>
          </a:p>
          <a:p>
            <a:r>
              <a:rPr lang="en-US" dirty="0"/>
              <a:t>SMAP works to teach and educate people the most efficient and productive ways of agriculture than could feed Africa for decades.</a:t>
            </a:r>
          </a:p>
        </p:txBody>
      </p:sp>
      <p:sp>
        <p:nvSpPr>
          <p:cNvPr id="4" name="TextBox 3">
            <a:extLst>
              <a:ext uri="{FF2B5EF4-FFF2-40B4-BE49-F238E27FC236}">
                <a16:creationId xmlns:a16="http://schemas.microsoft.com/office/drawing/2014/main" id="{217C906D-9F47-460D-9D10-1E55921B8D5E}"/>
              </a:ext>
            </a:extLst>
          </p:cNvPr>
          <p:cNvSpPr txBox="1"/>
          <p:nvPr/>
        </p:nvSpPr>
        <p:spPr>
          <a:xfrm>
            <a:off x="10227075" y="5424256"/>
            <a:ext cx="2769833" cy="923330"/>
          </a:xfrm>
          <a:prstGeom prst="rect">
            <a:avLst/>
          </a:prstGeom>
          <a:noFill/>
        </p:spPr>
        <p:txBody>
          <a:bodyPr wrap="square" rtlCol="0">
            <a:spAutoFit/>
          </a:bodyPr>
          <a:lstStyle/>
          <a:p>
            <a:r>
              <a:rPr lang="en-US" dirty="0"/>
              <a:t>References :</a:t>
            </a:r>
          </a:p>
          <a:p>
            <a:r>
              <a:rPr lang="en-US" dirty="0"/>
              <a:t>Rober (2018)</a:t>
            </a:r>
          </a:p>
          <a:p>
            <a:r>
              <a:rPr lang="en-US" dirty="0"/>
              <a:t>Nasa.gov</a:t>
            </a:r>
          </a:p>
        </p:txBody>
      </p:sp>
    </p:spTree>
    <p:extLst>
      <p:ext uri="{BB962C8B-B14F-4D97-AF65-F5344CB8AC3E}">
        <p14:creationId xmlns:p14="http://schemas.microsoft.com/office/powerpoint/2010/main" val="280459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88CC-2E27-45AB-B543-A5B6BC7E6938}"/>
              </a:ext>
            </a:extLst>
          </p:cNvPr>
          <p:cNvSpPr>
            <a:spLocks noGrp="1"/>
          </p:cNvSpPr>
          <p:nvPr>
            <p:ph type="title"/>
          </p:nvPr>
        </p:nvSpPr>
        <p:spPr>
          <a:xfrm>
            <a:off x="640672" y="0"/>
            <a:ext cx="10058400" cy="1371600"/>
          </a:xfrm>
        </p:spPr>
        <p:txBody>
          <a:bodyPr/>
          <a:lstStyle/>
          <a:p>
            <a:r>
              <a:rPr lang="en-US" dirty="0"/>
              <a:t>NASA’s Budget:</a:t>
            </a:r>
          </a:p>
        </p:txBody>
      </p:sp>
      <p:pic>
        <p:nvPicPr>
          <p:cNvPr id="5" name="Content Placeholder 4">
            <a:extLst>
              <a:ext uri="{FF2B5EF4-FFF2-40B4-BE49-F238E27FC236}">
                <a16:creationId xmlns:a16="http://schemas.microsoft.com/office/drawing/2014/main" id="{CCD29B39-8363-421E-A4B3-9B87460641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815" y="1013663"/>
            <a:ext cx="3690523" cy="2391209"/>
          </a:xfrm>
        </p:spPr>
      </p:pic>
      <p:pic>
        <p:nvPicPr>
          <p:cNvPr id="7" name="Picture 6">
            <a:extLst>
              <a:ext uri="{FF2B5EF4-FFF2-40B4-BE49-F238E27FC236}">
                <a16:creationId xmlns:a16="http://schemas.microsoft.com/office/drawing/2014/main" id="{D986D4E2-ACD1-4D24-AA43-876CA1E6E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72" y="3453129"/>
            <a:ext cx="6967972" cy="2931679"/>
          </a:xfrm>
          <a:prstGeom prst="rect">
            <a:avLst/>
          </a:prstGeom>
        </p:spPr>
      </p:pic>
      <p:pic>
        <p:nvPicPr>
          <p:cNvPr id="9" name="Picture 8">
            <a:extLst>
              <a:ext uri="{FF2B5EF4-FFF2-40B4-BE49-F238E27FC236}">
                <a16:creationId xmlns:a16="http://schemas.microsoft.com/office/drawing/2014/main" id="{6FEBB040-738D-4BD9-8BD0-4B3A9F0DE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344" y="630315"/>
            <a:ext cx="5782600" cy="2611082"/>
          </a:xfrm>
          <a:prstGeom prst="rect">
            <a:avLst/>
          </a:prstGeom>
        </p:spPr>
      </p:pic>
      <p:sp>
        <p:nvSpPr>
          <p:cNvPr id="10" name="TextBox 9">
            <a:extLst>
              <a:ext uri="{FF2B5EF4-FFF2-40B4-BE49-F238E27FC236}">
                <a16:creationId xmlns:a16="http://schemas.microsoft.com/office/drawing/2014/main" id="{18B9E56B-8ED2-4C43-B391-F691DA446375}"/>
              </a:ext>
            </a:extLst>
          </p:cNvPr>
          <p:cNvSpPr txBox="1"/>
          <p:nvPr/>
        </p:nvSpPr>
        <p:spPr>
          <a:xfrm>
            <a:off x="8134533" y="5212159"/>
            <a:ext cx="3690523" cy="1200329"/>
          </a:xfrm>
          <a:prstGeom prst="rect">
            <a:avLst/>
          </a:prstGeom>
          <a:noFill/>
        </p:spPr>
        <p:txBody>
          <a:bodyPr wrap="square" rtlCol="0">
            <a:spAutoFit/>
          </a:bodyPr>
          <a:lstStyle/>
          <a:p>
            <a:r>
              <a:rPr lang="en-US" dirty="0"/>
              <a:t>References :</a:t>
            </a:r>
          </a:p>
          <a:p>
            <a:pPr marL="342900" indent="-342900">
              <a:buFont typeface="+mj-lt"/>
              <a:buAutoNum type="arabicPeriod"/>
            </a:pPr>
            <a:r>
              <a:rPr lang="en-US" dirty="0"/>
              <a:t>Statista (2021)</a:t>
            </a:r>
          </a:p>
          <a:p>
            <a:pPr marL="342900" indent="-342900">
              <a:buFont typeface="+mj-lt"/>
              <a:buAutoNum type="arabicPeriod"/>
            </a:pPr>
            <a:r>
              <a:rPr lang="en-US" dirty="0">
                <a:hlinkClick r:id="rId5"/>
              </a:rPr>
              <a:t>https://aerospace.csis.org/data/history-nasa-budget/</a:t>
            </a:r>
            <a:r>
              <a:rPr lang="en-US" dirty="0"/>
              <a:t> (2021)</a:t>
            </a:r>
          </a:p>
        </p:txBody>
      </p:sp>
    </p:spTree>
    <p:extLst>
      <p:ext uri="{BB962C8B-B14F-4D97-AF65-F5344CB8AC3E}">
        <p14:creationId xmlns:p14="http://schemas.microsoft.com/office/powerpoint/2010/main" val="361474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00BA-CD46-42FD-8699-C3B502B6EF8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17CC24B-C1EC-4D66-88E0-10F8CC06C4AD}"/>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To decide whether space exploration has been beneficial and worth the financial drawbacks, the benefits and improvements must be taken into consideration as well.  Therefore, with the presence of this knowledge and with the knowledge of how helpful space exploration has been to human development, it can possibly be concluded by most people that space exploration has played a huge role in human development and knowledge and has saved humanity lots of money that would’ve been spent without solving certain issues. This could make space exploration a priority in research and studies of scientists in order to improve human life and prevent disaster more often in the near future.</a:t>
            </a:r>
          </a:p>
          <a:p>
            <a:endParaRPr lang="en-US" dirty="0"/>
          </a:p>
        </p:txBody>
      </p:sp>
    </p:spTree>
    <p:extLst>
      <p:ext uri="{BB962C8B-B14F-4D97-AF65-F5344CB8AC3E}">
        <p14:creationId xmlns:p14="http://schemas.microsoft.com/office/powerpoint/2010/main" val="87730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8322-3A43-4E50-A2B9-AB751AB5DDA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87C5C18-D332-4113-89C2-330C8636AE11}"/>
              </a:ext>
            </a:extLst>
          </p:cNvPr>
          <p:cNvSpPr>
            <a:spLocks noGrp="1"/>
          </p:cNvSpPr>
          <p:nvPr>
            <p:ph idx="1"/>
          </p:nvPr>
        </p:nvSpPr>
        <p:spPr>
          <a:xfrm>
            <a:off x="1066800" y="1712501"/>
            <a:ext cx="10058400" cy="4661665"/>
          </a:xfrm>
        </p:spPr>
        <p:txBody>
          <a:bodyPr/>
          <a:lstStyle/>
          <a:p>
            <a:r>
              <a:rPr lang="en-US" dirty="0"/>
              <a:t>Slide 4 : Dunbar, B (2020) </a:t>
            </a:r>
            <a:r>
              <a:rPr lang="en-US" dirty="0">
                <a:hlinkClick r:id="rId2"/>
              </a:rPr>
              <a:t>https://www.nasa.gov/planetarydefense</a:t>
            </a:r>
            <a:r>
              <a:rPr lang="en-US">
                <a:hlinkClick r:id="rId2"/>
              </a:rPr>
              <a:t>/dart</a:t>
            </a:r>
            <a:r>
              <a:rPr lang="en-US"/>
              <a:t> </a:t>
            </a:r>
            <a:endParaRPr lang="en-US" dirty="0"/>
          </a:p>
          <a:p>
            <a:r>
              <a:rPr lang="en-US" dirty="0"/>
              <a:t>Slide 5: Byrne, P. (2021) ‘Unveiling Earth’s Wayward Twin’ American Scientist pp.30-32 {article}</a:t>
            </a:r>
          </a:p>
          <a:p>
            <a:r>
              <a:rPr lang="en-US" dirty="0"/>
              <a:t>Slide 6: Hawking, S. (2018) “brief answers to the big questions pp.87-98 , 143-180 {book}</a:t>
            </a:r>
          </a:p>
          <a:p>
            <a:r>
              <a:rPr lang="en-US" dirty="0"/>
              <a:t>Slide 7:  1- Tyson, N. (2017) “Astrophysics for people in a hurry” pp.115 {book}</a:t>
            </a:r>
          </a:p>
          <a:p>
            <a:pPr marL="0" indent="0">
              <a:buNone/>
            </a:pPr>
            <a:r>
              <a:rPr lang="en-US" dirty="0"/>
              <a:t>            2- Johnson, J (2017) </a:t>
            </a:r>
            <a:r>
              <a:rPr lang="en-US" dirty="0">
                <a:hlinkClick r:id="rId3"/>
              </a:rPr>
              <a:t>https://science.nasa.gov/where-your-elements-came</a:t>
            </a:r>
            <a:endParaRPr lang="en-US" dirty="0"/>
          </a:p>
          <a:p>
            <a:r>
              <a:rPr lang="en-US" dirty="0"/>
              <a:t>Slide 8: Spadoni, A. (2020) ‘How technology from the space race has changed the world” </a:t>
            </a:r>
            <a:r>
              <a:rPr lang="en-US" dirty="0">
                <a:hlinkClick r:id="rId4"/>
              </a:rPr>
              <a:t>https://now.northropgrumman.com/how-technology-from-the-space-race-changed-the-world/</a:t>
            </a:r>
            <a:r>
              <a:rPr lang="en-US" dirty="0"/>
              <a:t> {article}</a:t>
            </a:r>
          </a:p>
          <a:p>
            <a:r>
              <a:rPr lang="en-US" dirty="0"/>
              <a:t>Slide 9 and 10: 1- Rober, M. (2018) “Is NASA a waste of money?” </a:t>
            </a:r>
            <a:r>
              <a:rPr lang="en-US" dirty="0">
                <a:hlinkClick r:id="rId5"/>
              </a:rPr>
              <a:t>https://www.youtube.com/watch?v=lARpY0nIQx0&amp;ab_channel=MarkRober</a:t>
            </a:r>
            <a:endParaRPr lang="en-US" dirty="0"/>
          </a:p>
          <a:p>
            <a:pPr marL="0" indent="0">
              <a:buNone/>
            </a:pPr>
            <a:r>
              <a:rPr lang="en-US" dirty="0"/>
              <a:t>                         2- NASA (2021) </a:t>
            </a:r>
            <a:r>
              <a:rPr lang="en-US" dirty="0">
                <a:hlinkClick r:id="rId6"/>
              </a:rPr>
              <a:t>https://smap.jpl.nasa.gov/</a:t>
            </a:r>
            <a:r>
              <a:rPr lang="en-US" dirty="0"/>
              <a:t> </a:t>
            </a:r>
          </a:p>
          <a:p>
            <a:r>
              <a:rPr lang="en-US" dirty="0"/>
              <a:t>Slide 11:  1-Statista (2021) </a:t>
            </a:r>
            <a:r>
              <a:rPr lang="en-US" dirty="0">
                <a:hlinkClick r:id="rId7"/>
              </a:rPr>
              <a:t>https://www.statista.com/chart/17504/nasas-budget-share-of-the-us-federal-budget/</a:t>
            </a:r>
            <a:endParaRPr lang="en-US" dirty="0"/>
          </a:p>
          <a:p>
            <a:pPr marL="0" indent="0">
              <a:buNone/>
            </a:pPr>
            <a:r>
              <a:rPr lang="en-US" dirty="0"/>
              <a:t> and </a:t>
            </a:r>
            <a:r>
              <a:rPr lang="en-US" dirty="0">
                <a:hlinkClick r:id="rId8"/>
              </a:rPr>
              <a:t>https://www.statista.com/statistics/222196/receipts-and-outlays-of-the-us-government-since-fiscal-year-2000/</a:t>
            </a:r>
            <a:r>
              <a:rPr lang="en-US" dirty="0"/>
              <a:t> </a:t>
            </a:r>
          </a:p>
          <a:p>
            <a:pPr marL="0" indent="0">
              <a:buNone/>
            </a:pPr>
            <a:r>
              <a:rPr lang="en-US" dirty="0"/>
              <a:t>                 2- Roberts, T. (2020) </a:t>
            </a:r>
            <a:r>
              <a:rPr lang="en-US" dirty="0">
                <a:hlinkClick r:id="rId9"/>
              </a:rPr>
              <a:t>https://aerospace.csis.org/data/history-nasa-budget/</a:t>
            </a:r>
            <a:r>
              <a:rPr lang="en-US" dirty="0"/>
              <a: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4801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17B4-36F0-4861-B28B-DADF13D6CE7F}"/>
              </a:ext>
            </a:extLst>
          </p:cNvPr>
          <p:cNvSpPr>
            <a:spLocks noGrp="1"/>
          </p:cNvSpPr>
          <p:nvPr>
            <p:ph type="title"/>
          </p:nvPr>
        </p:nvSpPr>
        <p:spPr>
          <a:xfrm>
            <a:off x="1066800" y="127689"/>
            <a:ext cx="10058400" cy="1371600"/>
          </a:xfrm>
        </p:spPr>
        <p:txBody>
          <a:bodyPr/>
          <a:lstStyle/>
          <a:p>
            <a:r>
              <a:rPr lang="en-US" dirty="0"/>
              <a:t>Structure:</a:t>
            </a:r>
          </a:p>
        </p:txBody>
      </p:sp>
      <p:sp>
        <p:nvSpPr>
          <p:cNvPr id="3" name="Content Placeholder 2">
            <a:extLst>
              <a:ext uri="{FF2B5EF4-FFF2-40B4-BE49-F238E27FC236}">
                <a16:creationId xmlns:a16="http://schemas.microsoft.com/office/drawing/2014/main" id="{60A628C6-5F7B-461F-A246-D094A3EF3409}"/>
              </a:ext>
            </a:extLst>
          </p:cNvPr>
          <p:cNvSpPr>
            <a:spLocks noGrp="1"/>
          </p:cNvSpPr>
          <p:nvPr>
            <p:ph idx="1"/>
          </p:nvPr>
        </p:nvSpPr>
        <p:spPr>
          <a:xfrm>
            <a:off x="1066800" y="1882066"/>
            <a:ext cx="10058400" cy="4070678"/>
          </a:xfrm>
        </p:spPr>
        <p:txBody>
          <a:bodyPr>
            <a:normAutofit lnSpcReduction="10000"/>
          </a:bodyPr>
          <a:lstStyle/>
          <a:p>
            <a:r>
              <a:rPr lang="en-US" dirty="0"/>
              <a:t>3-introduction (stance)</a:t>
            </a:r>
          </a:p>
          <a:p>
            <a:r>
              <a:rPr lang="en-US" dirty="0"/>
              <a:t>4- Preventing disaster ( DART)</a:t>
            </a:r>
          </a:p>
          <a:p>
            <a:r>
              <a:rPr lang="en-US" dirty="0"/>
              <a:t>5-Preventing disaster ( Studying Venus ) </a:t>
            </a:r>
          </a:p>
          <a:p>
            <a:r>
              <a:rPr lang="en-US" dirty="0"/>
              <a:t>6-Preventing disaster (greenhouse effect) </a:t>
            </a:r>
          </a:p>
          <a:p>
            <a:r>
              <a:rPr lang="en-US" dirty="0"/>
              <a:t>7-Improving life (periodic table)</a:t>
            </a:r>
          </a:p>
          <a:p>
            <a:r>
              <a:rPr lang="en-US" dirty="0"/>
              <a:t>8-Improving life (technological advancements)</a:t>
            </a:r>
          </a:p>
          <a:p>
            <a:r>
              <a:rPr lang="en-US" dirty="0"/>
              <a:t>9-Improving life (SMAP uses in Africa)</a:t>
            </a:r>
          </a:p>
          <a:p>
            <a:r>
              <a:rPr lang="en-US" dirty="0"/>
              <a:t>10-Is it worth it? (SMAP cost)</a:t>
            </a:r>
          </a:p>
          <a:p>
            <a:r>
              <a:rPr lang="en-US" dirty="0"/>
              <a:t>11-Is it worth it? (NASA budget)</a:t>
            </a:r>
          </a:p>
          <a:p>
            <a:r>
              <a:rPr lang="en-US" dirty="0"/>
              <a:t>12-Conclusions</a:t>
            </a:r>
          </a:p>
          <a:p>
            <a:r>
              <a:rPr lang="en-US" dirty="0"/>
              <a:t>13-References</a:t>
            </a:r>
          </a:p>
          <a:p>
            <a:endParaRPr lang="en-US" dirty="0"/>
          </a:p>
          <a:p>
            <a:endParaRPr lang="en-US" dirty="0"/>
          </a:p>
        </p:txBody>
      </p:sp>
    </p:spTree>
    <p:extLst>
      <p:ext uri="{BB962C8B-B14F-4D97-AF65-F5344CB8AC3E}">
        <p14:creationId xmlns:p14="http://schemas.microsoft.com/office/powerpoint/2010/main" val="42543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DDFD-3A4C-494E-985A-96EE9F1B190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89A8F6A-1CBB-46BE-8618-8F9850015487}"/>
              </a:ext>
            </a:extLst>
          </p:cNvPr>
          <p:cNvSpPr>
            <a:spLocks noGrp="1"/>
          </p:cNvSpPr>
          <p:nvPr>
            <p:ph idx="1"/>
          </p:nvPr>
        </p:nvSpPr>
        <p:spPr/>
        <p:txBody>
          <a:bodyPr/>
          <a:lstStyle/>
          <a:p>
            <a:r>
              <a:rPr lang="en-US" dirty="0"/>
              <a:t>The main objective of this PowerPoint will be to explain the importance of space exploration and how much it has helped improve human life.</a:t>
            </a:r>
          </a:p>
          <a:p>
            <a:r>
              <a:rPr lang="en-US" dirty="0"/>
              <a:t>This PowerPoint will also focus on rebutting the counter-arguments such as whether it is necessary to spend so much money on space exploration when we have problems on Earth.</a:t>
            </a:r>
          </a:p>
          <a:p>
            <a:endParaRPr lang="en-US" dirty="0"/>
          </a:p>
        </p:txBody>
      </p:sp>
    </p:spTree>
    <p:extLst>
      <p:ext uri="{BB962C8B-B14F-4D97-AF65-F5344CB8AC3E}">
        <p14:creationId xmlns:p14="http://schemas.microsoft.com/office/powerpoint/2010/main" val="8113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C1C-3B47-4CE1-8217-D76D81547981}"/>
              </a:ext>
            </a:extLst>
          </p:cNvPr>
          <p:cNvSpPr>
            <a:spLocks noGrp="1"/>
          </p:cNvSpPr>
          <p:nvPr>
            <p:ph type="title"/>
          </p:nvPr>
        </p:nvSpPr>
        <p:spPr/>
        <p:txBody>
          <a:bodyPr/>
          <a:lstStyle/>
          <a:p>
            <a:r>
              <a:rPr lang="en-US" dirty="0"/>
              <a:t>(DART) : Double asteroid Redirection test:</a:t>
            </a:r>
          </a:p>
        </p:txBody>
      </p:sp>
      <p:sp>
        <p:nvSpPr>
          <p:cNvPr id="3" name="Content Placeholder 2">
            <a:extLst>
              <a:ext uri="{FF2B5EF4-FFF2-40B4-BE49-F238E27FC236}">
                <a16:creationId xmlns:a16="http://schemas.microsoft.com/office/drawing/2014/main" id="{92D84876-244C-4606-84EE-0770B4F7A19D}"/>
              </a:ext>
            </a:extLst>
          </p:cNvPr>
          <p:cNvSpPr>
            <a:spLocks noGrp="1"/>
          </p:cNvSpPr>
          <p:nvPr>
            <p:ph idx="1"/>
          </p:nvPr>
        </p:nvSpPr>
        <p:spPr/>
        <p:txBody>
          <a:bodyPr/>
          <a:lstStyle/>
          <a:p>
            <a:r>
              <a:rPr lang="en-US" dirty="0"/>
              <a:t>DART is a planetary defense test with the objective to redirect objects approaching Earth.</a:t>
            </a:r>
          </a:p>
          <a:p>
            <a:r>
              <a:rPr lang="en-US" dirty="0"/>
              <a:t>DART is one of NASA’s biggest projects for Extinction prevention.</a:t>
            </a:r>
          </a:p>
          <a:p>
            <a:r>
              <a:rPr lang="en-US" dirty="0"/>
              <a:t>DART will deflect asteroids by crashing into them to redirect them.</a:t>
            </a:r>
          </a:p>
          <a:p>
            <a:r>
              <a:rPr lang="en-US" dirty="0"/>
              <a:t>The DART spacecraft will launch in late July of 2021 aboard a SpaceX Falcon9 Rocket.</a:t>
            </a:r>
          </a:p>
          <a:p>
            <a:r>
              <a:rPr lang="en-US" dirty="0"/>
              <a:t>After </a:t>
            </a:r>
            <a:r>
              <a:rPr lang="en-US" b="0" i="0" dirty="0">
                <a:effectLst/>
                <a:latin typeface="+mj-lt"/>
              </a:rPr>
              <a:t>over a year of cruise it will intercept Didymo's moonlet in late September 2022</a:t>
            </a:r>
          </a:p>
          <a:p>
            <a:endParaRPr lang="en-US" dirty="0">
              <a:latin typeface="+mj-lt"/>
            </a:endParaRPr>
          </a:p>
        </p:txBody>
      </p:sp>
      <p:pic>
        <p:nvPicPr>
          <p:cNvPr id="5" name="Picture 4">
            <a:extLst>
              <a:ext uri="{FF2B5EF4-FFF2-40B4-BE49-F238E27FC236}">
                <a16:creationId xmlns:a16="http://schemas.microsoft.com/office/drawing/2014/main" id="{4852F1E4-6C44-49D4-8724-190E0C4FC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017" y="4006298"/>
            <a:ext cx="4021585" cy="2298632"/>
          </a:xfrm>
          <a:prstGeom prst="rect">
            <a:avLst/>
          </a:prstGeom>
        </p:spPr>
      </p:pic>
      <p:sp>
        <p:nvSpPr>
          <p:cNvPr id="6" name="TextBox 5">
            <a:extLst>
              <a:ext uri="{FF2B5EF4-FFF2-40B4-BE49-F238E27FC236}">
                <a16:creationId xmlns:a16="http://schemas.microsoft.com/office/drawing/2014/main" id="{F376E71E-1814-4AE2-96B3-A520FC4FB614}"/>
              </a:ext>
            </a:extLst>
          </p:cNvPr>
          <p:cNvSpPr txBox="1"/>
          <p:nvPr/>
        </p:nvSpPr>
        <p:spPr>
          <a:xfrm>
            <a:off x="8691239" y="5580005"/>
            <a:ext cx="3169328" cy="923330"/>
          </a:xfrm>
          <a:prstGeom prst="rect">
            <a:avLst/>
          </a:prstGeom>
          <a:noFill/>
        </p:spPr>
        <p:txBody>
          <a:bodyPr wrap="square" rtlCol="0">
            <a:spAutoFit/>
          </a:bodyPr>
          <a:lstStyle/>
          <a:p>
            <a:r>
              <a:rPr lang="en-US" dirty="0"/>
              <a:t>Reference : https://www.nasa.gov/planetarydefense/dart</a:t>
            </a:r>
          </a:p>
        </p:txBody>
      </p:sp>
    </p:spTree>
    <p:extLst>
      <p:ext uri="{BB962C8B-B14F-4D97-AF65-F5344CB8AC3E}">
        <p14:creationId xmlns:p14="http://schemas.microsoft.com/office/powerpoint/2010/main" val="124444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EC34-E693-4AE6-A727-90EE9060C3B4}"/>
              </a:ext>
            </a:extLst>
          </p:cNvPr>
          <p:cNvSpPr>
            <a:spLocks noGrp="1"/>
          </p:cNvSpPr>
          <p:nvPr>
            <p:ph type="title"/>
          </p:nvPr>
        </p:nvSpPr>
        <p:spPr/>
        <p:txBody>
          <a:bodyPr/>
          <a:lstStyle/>
          <a:p>
            <a:r>
              <a:rPr lang="en-US" dirty="0"/>
              <a:t>Studying Venus:</a:t>
            </a:r>
          </a:p>
        </p:txBody>
      </p:sp>
      <p:sp>
        <p:nvSpPr>
          <p:cNvPr id="3" name="Content Placeholder 2">
            <a:extLst>
              <a:ext uri="{FF2B5EF4-FFF2-40B4-BE49-F238E27FC236}">
                <a16:creationId xmlns:a16="http://schemas.microsoft.com/office/drawing/2014/main" id="{6A40DD0C-3FED-4C80-AB59-83AC7996EBA5}"/>
              </a:ext>
            </a:extLst>
          </p:cNvPr>
          <p:cNvSpPr>
            <a:spLocks noGrp="1"/>
          </p:cNvSpPr>
          <p:nvPr>
            <p:ph idx="1"/>
          </p:nvPr>
        </p:nvSpPr>
        <p:spPr>
          <a:xfrm>
            <a:off x="1066800" y="2103120"/>
            <a:ext cx="4863483" cy="3849624"/>
          </a:xfrm>
        </p:spPr>
        <p:txBody>
          <a:bodyPr>
            <a:normAutofit/>
          </a:bodyPr>
          <a:lstStyle/>
          <a:p>
            <a:r>
              <a:rPr lang="en-US" dirty="0"/>
              <a:t>Studies on Venus have shown that Venus:</a:t>
            </a:r>
          </a:p>
          <a:p>
            <a:pPr marL="342900" indent="-342900">
              <a:buFont typeface="+mj-lt"/>
              <a:buAutoNum type="arabicPeriod"/>
            </a:pPr>
            <a:r>
              <a:rPr lang="en-US" dirty="0"/>
              <a:t>Almost same size as Earth</a:t>
            </a:r>
          </a:p>
          <a:p>
            <a:pPr marL="342900" indent="-342900">
              <a:buFont typeface="+mj-lt"/>
              <a:buAutoNum type="arabicPeriod"/>
            </a:pPr>
            <a:r>
              <a:rPr lang="en-US" dirty="0"/>
              <a:t>Almost same distance from Sun as Earth</a:t>
            </a:r>
          </a:p>
          <a:p>
            <a:r>
              <a:rPr lang="en-US" dirty="0"/>
              <a:t>However:</a:t>
            </a:r>
          </a:p>
          <a:p>
            <a:pPr marL="342900" indent="-342900">
              <a:buFont typeface="+mj-lt"/>
              <a:buAutoNum type="arabicPeriod"/>
            </a:pPr>
            <a:r>
              <a:rPr lang="en-US" dirty="0"/>
              <a:t>Venus has no magnetic fields</a:t>
            </a:r>
          </a:p>
          <a:p>
            <a:pPr marL="342900" indent="-342900">
              <a:buFont typeface="+mj-lt"/>
              <a:buAutoNum type="arabicPeriod"/>
            </a:pPr>
            <a:r>
              <a:rPr lang="en-US" dirty="0"/>
              <a:t>96.5% of its atmosphere is CO2</a:t>
            </a:r>
          </a:p>
          <a:p>
            <a:pPr marL="342900" indent="-342900">
              <a:buFont typeface="+mj-lt"/>
              <a:buAutoNum type="arabicPeriod"/>
            </a:pPr>
            <a:r>
              <a:rPr lang="en-US" dirty="0"/>
              <a:t>Has an atmosphere 90 times denser than Earth.</a:t>
            </a:r>
          </a:p>
          <a:p>
            <a:pPr marL="342900" indent="-342900">
              <a:buFont typeface="+mj-lt"/>
              <a:buAutoNum type="arabicPeriod"/>
            </a:pPr>
            <a:r>
              <a:rPr lang="en-US" dirty="0"/>
              <a:t>Has a temperature of 465 degrees Celsius.</a:t>
            </a:r>
          </a:p>
          <a:p>
            <a:r>
              <a:rPr lang="en-US" dirty="0"/>
              <a:t>Studies suggest this may be due to :</a:t>
            </a:r>
          </a:p>
          <a:p>
            <a:pPr marL="342900" indent="-342900">
              <a:buFont typeface="+mj-lt"/>
              <a:buAutoNum type="arabicPeriod"/>
            </a:pPr>
            <a:r>
              <a:rPr lang="en-US" dirty="0"/>
              <a:t>Runway greenhouse effect </a:t>
            </a:r>
          </a:p>
          <a:p>
            <a:pPr marL="0" indent="0">
              <a:buNone/>
            </a:pPr>
            <a:endParaRPr lang="en-US" dirty="0"/>
          </a:p>
        </p:txBody>
      </p:sp>
      <p:sp>
        <p:nvSpPr>
          <p:cNvPr id="4" name="TextBox 3">
            <a:extLst>
              <a:ext uri="{FF2B5EF4-FFF2-40B4-BE49-F238E27FC236}">
                <a16:creationId xmlns:a16="http://schemas.microsoft.com/office/drawing/2014/main" id="{870ED1E1-8A4D-460F-BF69-0617B67C346D}"/>
              </a:ext>
            </a:extLst>
          </p:cNvPr>
          <p:cNvSpPr txBox="1"/>
          <p:nvPr/>
        </p:nvSpPr>
        <p:spPr>
          <a:xfrm>
            <a:off x="10076155" y="5629578"/>
            <a:ext cx="2388093" cy="646331"/>
          </a:xfrm>
          <a:prstGeom prst="rect">
            <a:avLst/>
          </a:prstGeom>
          <a:noFill/>
        </p:spPr>
        <p:txBody>
          <a:bodyPr wrap="square" rtlCol="0">
            <a:spAutoFit/>
          </a:bodyPr>
          <a:lstStyle/>
          <a:p>
            <a:r>
              <a:rPr lang="en-US" dirty="0"/>
              <a:t>Reference:</a:t>
            </a:r>
          </a:p>
          <a:p>
            <a:r>
              <a:rPr lang="en-US" dirty="0"/>
              <a:t>Byrne ( 2021 )</a:t>
            </a:r>
          </a:p>
        </p:txBody>
      </p:sp>
    </p:spTree>
    <p:extLst>
      <p:ext uri="{BB962C8B-B14F-4D97-AF65-F5344CB8AC3E}">
        <p14:creationId xmlns:p14="http://schemas.microsoft.com/office/powerpoint/2010/main" val="340670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B2AD-0142-45F2-8AD8-0531DB2DFE9F}"/>
              </a:ext>
            </a:extLst>
          </p:cNvPr>
          <p:cNvSpPr>
            <a:spLocks noGrp="1"/>
          </p:cNvSpPr>
          <p:nvPr>
            <p:ph type="title"/>
          </p:nvPr>
        </p:nvSpPr>
        <p:spPr/>
        <p:txBody>
          <a:bodyPr/>
          <a:lstStyle/>
          <a:p>
            <a:r>
              <a:rPr lang="en-US" dirty="0"/>
              <a:t>Greenhouse Effect:</a:t>
            </a:r>
          </a:p>
        </p:txBody>
      </p:sp>
      <p:sp>
        <p:nvSpPr>
          <p:cNvPr id="3" name="Content Placeholder 2">
            <a:extLst>
              <a:ext uri="{FF2B5EF4-FFF2-40B4-BE49-F238E27FC236}">
                <a16:creationId xmlns:a16="http://schemas.microsoft.com/office/drawing/2014/main" id="{F00AD32D-AF42-402D-B1E2-B54AAD348914}"/>
              </a:ext>
            </a:extLst>
          </p:cNvPr>
          <p:cNvSpPr>
            <a:spLocks noGrp="1"/>
          </p:cNvSpPr>
          <p:nvPr>
            <p:ph idx="1"/>
          </p:nvPr>
        </p:nvSpPr>
        <p:spPr>
          <a:xfrm>
            <a:off x="1066800" y="2103120"/>
            <a:ext cx="10058400" cy="1325880"/>
          </a:xfrm>
        </p:spPr>
        <p:txBody>
          <a:bodyPr/>
          <a:lstStyle/>
          <a:p>
            <a:r>
              <a:rPr lang="en-US" dirty="0"/>
              <a:t>The greenhouse effect is an effect where the sun’s heat is trapped withing the Earth’s atmosphere due to the greenhouse gases preventing the heat from going back into space.</a:t>
            </a:r>
          </a:p>
          <a:p>
            <a:r>
              <a:rPr lang="en-US" dirty="0"/>
              <a:t>Stephen hawking claims in his book “brief answers to the big questions” that this effect was recognized and identified due to space exploration and the shift of scientists to space. </a:t>
            </a:r>
          </a:p>
          <a:p>
            <a:endParaRPr lang="en-US" dirty="0"/>
          </a:p>
        </p:txBody>
      </p:sp>
      <p:pic>
        <p:nvPicPr>
          <p:cNvPr id="5" name="Picture 4">
            <a:extLst>
              <a:ext uri="{FF2B5EF4-FFF2-40B4-BE49-F238E27FC236}">
                <a16:creationId xmlns:a16="http://schemas.microsoft.com/office/drawing/2014/main" id="{EB7E8AF2-0898-4476-A0A5-FE0DBF095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540" y="3429000"/>
            <a:ext cx="3660559" cy="2838363"/>
          </a:xfrm>
          <a:prstGeom prst="rect">
            <a:avLst/>
          </a:prstGeom>
        </p:spPr>
      </p:pic>
      <p:sp>
        <p:nvSpPr>
          <p:cNvPr id="6" name="TextBox 5">
            <a:extLst>
              <a:ext uri="{FF2B5EF4-FFF2-40B4-BE49-F238E27FC236}">
                <a16:creationId xmlns:a16="http://schemas.microsoft.com/office/drawing/2014/main" id="{4385769E-23B3-4876-A053-A4FC347F2411}"/>
              </a:ext>
            </a:extLst>
          </p:cNvPr>
          <p:cNvSpPr txBox="1"/>
          <p:nvPr/>
        </p:nvSpPr>
        <p:spPr>
          <a:xfrm>
            <a:off x="9232778" y="5166803"/>
            <a:ext cx="3488924" cy="1200329"/>
          </a:xfrm>
          <a:prstGeom prst="rect">
            <a:avLst/>
          </a:prstGeom>
          <a:noFill/>
        </p:spPr>
        <p:txBody>
          <a:bodyPr wrap="square" rtlCol="0">
            <a:spAutoFit/>
          </a:bodyPr>
          <a:lstStyle/>
          <a:p>
            <a:r>
              <a:rPr lang="en-US" dirty="0"/>
              <a:t>Reference : </a:t>
            </a:r>
          </a:p>
          <a:p>
            <a:r>
              <a:rPr lang="en-US" dirty="0"/>
              <a:t>Stephen Hawking ( 2018 ) </a:t>
            </a:r>
          </a:p>
          <a:p>
            <a:r>
              <a:rPr lang="en-US" dirty="0"/>
              <a:t>“brief answers to the big questions”</a:t>
            </a:r>
          </a:p>
        </p:txBody>
      </p:sp>
    </p:spTree>
    <p:extLst>
      <p:ext uri="{BB962C8B-B14F-4D97-AF65-F5344CB8AC3E}">
        <p14:creationId xmlns:p14="http://schemas.microsoft.com/office/powerpoint/2010/main" val="166604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959B-DF1D-4405-9396-092C9BF0E7C3}"/>
              </a:ext>
            </a:extLst>
          </p:cNvPr>
          <p:cNvSpPr>
            <a:spLocks noGrp="1"/>
          </p:cNvSpPr>
          <p:nvPr>
            <p:ph type="title"/>
          </p:nvPr>
        </p:nvSpPr>
        <p:spPr/>
        <p:txBody>
          <a:bodyPr/>
          <a:lstStyle/>
          <a:p>
            <a:r>
              <a:rPr lang="en-US" dirty="0"/>
              <a:t>The Periodic Table:</a:t>
            </a:r>
          </a:p>
        </p:txBody>
      </p:sp>
      <p:sp>
        <p:nvSpPr>
          <p:cNvPr id="3" name="Content Placeholder 2">
            <a:extLst>
              <a:ext uri="{FF2B5EF4-FFF2-40B4-BE49-F238E27FC236}">
                <a16:creationId xmlns:a16="http://schemas.microsoft.com/office/drawing/2014/main" id="{C781EFD5-9AAD-4E8A-8225-C858FF525606}"/>
              </a:ext>
            </a:extLst>
          </p:cNvPr>
          <p:cNvSpPr>
            <a:spLocks noGrp="1"/>
          </p:cNvSpPr>
          <p:nvPr>
            <p:ph idx="1"/>
          </p:nvPr>
        </p:nvSpPr>
        <p:spPr>
          <a:xfrm>
            <a:off x="1066800" y="1588215"/>
            <a:ext cx="10058400" cy="2140406"/>
          </a:xfrm>
        </p:spPr>
        <p:txBody>
          <a:bodyPr/>
          <a:lstStyle/>
          <a:p>
            <a:r>
              <a:rPr lang="en-US" dirty="0"/>
              <a:t>Neil DeGrasse Tyson claims in his book “Astrophysics for people in a hurry” that some elements that can now be found on the periodic table were identified and discovered as a result of space exploration.</a:t>
            </a:r>
          </a:p>
          <a:p>
            <a:r>
              <a:rPr lang="en-US" dirty="0"/>
              <a:t>He also claims that if it was not for space exploration, humanity might have never discovered these elements or their origins.</a:t>
            </a:r>
          </a:p>
          <a:p>
            <a:r>
              <a:rPr lang="en-US" dirty="0"/>
              <a:t>Discovering these elements have helped humanity answer various questions and has helped in filling in gaps in the field of chemistry.  This has also contributed to identify different elements that some compounds and molecules are made up of.</a:t>
            </a:r>
          </a:p>
          <a:p>
            <a:endParaRPr lang="en-US" dirty="0"/>
          </a:p>
        </p:txBody>
      </p:sp>
      <p:pic>
        <p:nvPicPr>
          <p:cNvPr id="5" name="Picture 4">
            <a:extLst>
              <a:ext uri="{FF2B5EF4-FFF2-40B4-BE49-F238E27FC236}">
                <a16:creationId xmlns:a16="http://schemas.microsoft.com/office/drawing/2014/main" id="{6661D193-E648-460C-85E3-1685FB0D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380" y="3538729"/>
            <a:ext cx="5320655" cy="2523744"/>
          </a:xfrm>
          <a:prstGeom prst="rect">
            <a:avLst/>
          </a:prstGeom>
        </p:spPr>
      </p:pic>
      <p:sp>
        <p:nvSpPr>
          <p:cNvPr id="7" name="TextBox 6">
            <a:extLst>
              <a:ext uri="{FF2B5EF4-FFF2-40B4-BE49-F238E27FC236}">
                <a16:creationId xmlns:a16="http://schemas.microsoft.com/office/drawing/2014/main" id="{754AFE91-CE31-4209-8C0E-3120C6101953}"/>
              </a:ext>
            </a:extLst>
          </p:cNvPr>
          <p:cNvSpPr txBox="1"/>
          <p:nvPr/>
        </p:nvSpPr>
        <p:spPr>
          <a:xfrm>
            <a:off x="9216501" y="4394789"/>
            <a:ext cx="2632114" cy="2031325"/>
          </a:xfrm>
          <a:prstGeom prst="rect">
            <a:avLst/>
          </a:prstGeom>
          <a:noFill/>
        </p:spPr>
        <p:txBody>
          <a:bodyPr wrap="square" rtlCol="0">
            <a:spAutoFit/>
          </a:bodyPr>
          <a:lstStyle/>
          <a:p>
            <a:r>
              <a:rPr lang="en-US" dirty="0"/>
              <a:t>References:</a:t>
            </a:r>
          </a:p>
          <a:p>
            <a:pPr marL="342900" indent="-342900">
              <a:buFont typeface="+mj-lt"/>
              <a:buAutoNum type="arabicPeriod"/>
            </a:pPr>
            <a:r>
              <a:rPr lang="en-US" dirty="0"/>
              <a:t>Tyson (2017) “ Astrophysics for people in  a hurry”</a:t>
            </a:r>
          </a:p>
          <a:p>
            <a:pPr marL="342900" indent="-342900">
              <a:buFont typeface="+mj-lt"/>
              <a:buAutoNum type="arabicPeriod"/>
            </a:pPr>
            <a:r>
              <a:rPr lang="en-US" dirty="0"/>
              <a:t>https://science.nasa.gov/where-your-elements-came</a:t>
            </a:r>
          </a:p>
        </p:txBody>
      </p:sp>
    </p:spTree>
    <p:extLst>
      <p:ext uri="{BB962C8B-B14F-4D97-AF65-F5344CB8AC3E}">
        <p14:creationId xmlns:p14="http://schemas.microsoft.com/office/powerpoint/2010/main" val="332488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D1B7-93EC-4147-AEE9-2F2809684E13}"/>
              </a:ext>
            </a:extLst>
          </p:cNvPr>
          <p:cNvSpPr>
            <a:spLocks noGrp="1"/>
          </p:cNvSpPr>
          <p:nvPr>
            <p:ph type="title"/>
          </p:nvPr>
        </p:nvSpPr>
        <p:spPr/>
        <p:txBody>
          <a:bodyPr/>
          <a:lstStyle/>
          <a:p>
            <a:r>
              <a:rPr lang="en-US" dirty="0"/>
              <a:t>Technological advancements:</a:t>
            </a:r>
          </a:p>
        </p:txBody>
      </p:sp>
      <p:sp>
        <p:nvSpPr>
          <p:cNvPr id="3" name="Content Placeholder 2">
            <a:extLst>
              <a:ext uri="{FF2B5EF4-FFF2-40B4-BE49-F238E27FC236}">
                <a16:creationId xmlns:a16="http://schemas.microsoft.com/office/drawing/2014/main" id="{728D0404-2120-4F2C-9D75-53A5ED4C443C}"/>
              </a:ext>
            </a:extLst>
          </p:cNvPr>
          <p:cNvSpPr>
            <a:spLocks noGrp="1"/>
          </p:cNvSpPr>
          <p:nvPr>
            <p:ph idx="1"/>
          </p:nvPr>
        </p:nvSpPr>
        <p:spPr>
          <a:xfrm>
            <a:off x="1066800" y="2103120"/>
            <a:ext cx="9568649" cy="1865198"/>
          </a:xfrm>
        </p:spPr>
        <p:txBody>
          <a:bodyPr/>
          <a:lstStyle/>
          <a:p>
            <a:r>
              <a:rPr lang="en-US" dirty="0"/>
              <a:t>Space exploration has led to the introduction and addition of many inventions and tools in the daily life of humans such as:</a:t>
            </a:r>
          </a:p>
          <a:p>
            <a:pPr marL="342900" indent="-342900">
              <a:buFont typeface="+mj-lt"/>
              <a:buAutoNum type="arabicPeriod"/>
            </a:pPr>
            <a:r>
              <a:rPr lang="en-US" dirty="0"/>
              <a:t>The Internet</a:t>
            </a:r>
          </a:p>
          <a:p>
            <a:pPr marL="342900" indent="-342900">
              <a:buFont typeface="+mj-lt"/>
              <a:buAutoNum type="arabicPeriod"/>
            </a:pPr>
            <a:r>
              <a:rPr lang="en-US" dirty="0"/>
              <a:t>GPS</a:t>
            </a:r>
          </a:p>
          <a:p>
            <a:pPr marL="342900" indent="-342900">
              <a:buFont typeface="+mj-lt"/>
              <a:buAutoNum type="arabicPeriod"/>
            </a:pPr>
            <a:r>
              <a:rPr lang="en-US" dirty="0"/>
              <a:t>Artificial limps (shock absorbents)</a:t>
            </a:r>
          </a:p>
        </p:txBody>
      </p:sp>
      <p:sp>
        <p:nvSpPr>
          <p:cNvPr id="5" name="TextBox 4">
            <a:extLst>
              <a:ext uri="{FF2B5EF4-FFF2-40B4-BE49-F238E27FC236}">
                <a16:creationId xmlns:a16="http://schemas.microsoft.com/office/drawing/2014/main" id="{7F0E2CE0-412E-4878-A490-1C3CD24A6DB8}"/>
              </a:ext>
            </a:extLst>
          </p:cNvPr>
          <p:cNvSpPr txBox="1"/>
          <p:nvPr/>
        </p:nvSpPr>
        <p:spPr>
          <a:xfrm>
            <a:off x="10085034" y="5569075"/>
            <a:ext cx="2359760" cy="646331"/>
          </a:xfrm>
          <a:prstGeom prst="rect">
            <a:avLst/>
          </a:prstGeom>
          <a:noFill/>
        </p:spPr>
        <p:txBody>
          <a:bodyPr wrap="square" rtlCol="0">
            <a:spAutoFit/>
          </a:bodyPr>
          <a:lstStyle/>
          <a:p>
            <a:r>
              <a:rPr lang="en-US" dirty="0"/>
              <a:t>References :</a:t>
            </a:r>
          </a:p>
          <a:p>
            <a:r>
              <a:rPr lang="en-US" dirty="0"/>
              <a:t>Spadoni (2020)</a:t>
            </a:r>
          </a:p>
        </p:txBody>
      </p:sp>
    </p:spTree>
    <p:extLst>
      <p:ext uri="{BB962C8B-B14F-4D97-AF65-F5344CB8AC3E}">
        <p14:creationId xmlns:p14="http://schemas.microsoft.com/office/powerpoint/2010/main" val="424604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56D5-9F33-4A55-AAF0-D8E515B48086}"/>
              </a:ext>
            </a:extLst>
          </p:cNvPr>
          <p:cNvSpPr>
            <a:spLocks noGrp="1"/>
          </p:cNvSpPr>
          <p:nvPr>
            <p:ph type="title"/>
          </p:nvPr>
        </p:nvSpPr>
        <p:spPr/>
        <p:txBody>
          <a:bodyPr/>
          <a:lstStyle/>
          <a:p>
            <a:r>
              <a:rPr lang="en-US" dirty="0"/>
              <a:t>SMAP:</a:t>
            </a:r>
          </a:p>
        </p:txBody>
      </p:sp>
      <p:sp>
        <p:nvSpPr>
          <p:cNvPr id="3" name="Content Placeholder 2">
            <a:extLst>
              <a:ext uri="{FF2B5EF4-FFF2-40B4-BE49-F238E27FC236}">
                <a16:creationId xmlns:a16="http://schemas.microsoft.com/office/drawing/2014/main" id="{8CEB9DC5-009D-4B4F-962F-A9863AB33FDE}"/>
              </a:ext>
            </a:extLst>
          </p:cNvPr>
          <p:cNvSpPr>
            <a:spLocks noGrp="1"/>
          </p:cNvSpPr>
          <p:nvPr>
            <p:ph idx="1"/>
          </p:nvPr>
        </p:nvSpPr>
        <p:spPr>
          <a:xfrm>
            <a:off x="1066800" y="2103120"/>
            <a:ext cx="10058400" cy="2406736"/>
          </a:xfrm>
        </p:spPr>
        <p:txBody>
          <a:bodyPr>
            <a:normAutofit/>
          </a:bodyPr>
          <a:lstStyle/>
          <a:p>
            <a:r>
              <a:rPr lang="en-US" dirty="0"/>
              <a:t>SMAP (Soil Moisture Active Passive) is a satellite that orbits Earth and has the objective and function of measuring soil moisture levels on Earth.</a:t>
            </a:r>
          </a:p>
          <a:p>
            <a:r>
              <a:rPr lang="en-US" dirty="0"/>
              <a:t>SMAP can measure the moisture levels of every patch of soil on Earth every 2-3 days. This can help predict floods and droughts.</a:t>
            </a:r>
          </a:p>
          <a:p>
            <a:r>
              <a:rPr lang="en-US" dirty="0"/>
              <a:t>Launched in 2015, stopped in may 2015 due to failure, was redeployed and has been collecting data ever since.</a:t>
            </a:r>
          </a:p>
          <a:p>
            <a:pPr marL="0" indent="0">
              <a:buNone/>
            </a:pPr>
            <a:br>
              <a:rPr lang="en-US" dirty="0"/>
            </a:br>
            <a:endParaRPr lang="en-US" dirty="0"/>
          </a:p>
        </p:txBody>
      </p:sp>
      <p:sp>
        <p:nvSpPr>
          <p:cNvPr id="4" name="TextBox 3">
            <a:extLst>
              <a:ext uri="{FF2B5EF4-FFF2-40B4-BE49-F238E27FC236}">
                <a16:creationId xmlns:a16="http://schemas.microsoft.com/office/drawing/2014/main" id="{F251296E-8E86-4293-B434-CA4BB70A2A44}"/>
              </a:ext>
            </a:extLst>
          </p:cNvPr>
          <p:cNvSpPr txBox="1"/>
          <p:nvPr/>
        </p:nvSpPr>
        <p:spPr>
          <a:xfrm>
            <a:off x="10227076" y="5415379"/>
            <a:ext cx="2823098" cy="923330"/>
          </a:xfrm>
          <a:prstGeom prst="rect">
            <a:avLst/>
          </a:prstGeom>
          <a:noFill/>
        </p:spPr>
        <p:txBody>
          <a:bodyPr wrap="square" rtlCol="0">
            <a:spAutoFit/>
          </a:bodyPr>
          <a:lstStyle/>
          <a:p>
            <a:r>
              <a:rPr lang="en-US" dirty="0"/>
              <a:t>References :</a:t>
            </a:r>
          </a:p>
          <a:p>
            <a:r>
              <a:rPr lang="en-US" dirty="0"/>
              <a:t>Rober (2018)</a:t>
            </a:r>
          </a:p>
          <a:p>
            <a:r>
              <a:rPr lang="en-US" dirty="0"/>
              <a:t>Nasa.gov</a:t>
            </a:r>
          </a:p>
        </p:txBody>
      </p:sp>
    </p:spTree>
    <p:extLst>
      <p:ext uri="{BB962C8B-B14F-4D97-AF65-F5344CB8AC3E}">
        <p14:creationId xmlns:p14="http://schemas.microsoft.com/office/powerpoint/2010/main" val="1676702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RightStep">
      <a:dk1>
        <a:srgbClr val="000000"/>
      </a:dk1>
      <a:lt1>
        <a:srgbClr val="FFFFFF"/>
      </a:lt1>
      <a:dk2>
        <a:srgbClr val="41242B"/>
      </a:dk2>
      <a:lt2>
        <a:srgbClr val="E2E8E6"/>
      </a:lt2>
      <a:accent1>
        <a:srgbClr val="C34D75"/>
      </a:accent1>
      <a:accent2>
        <a:srgbClr val="B1443B"/>
      </a:accent2>
      <a:accent3>
        <a:srgbClr val="C3874D"/>
      </a:accent3>
      <a:accent4>
        <a:srgbClr val="B1A73B"/>
      </a:accent4>
      <a:accent5>
        <a:srgbClr val="8DAF45"/>
      </a:accent5>
      <a:accent6>
        <a:srgbClr val="59B13B"/>
      </a:accent6>
      <a:hlink>
        <a:srgbClr val="319472"/>
      </a:hlink>
      <a:folHlink>
        <a:srgbClr val="7F7F7F"/>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581</TotalTime>
  <Words>1118</Words>
  <Application>Microsoft Macintosh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Garamond</vt:lpstr>
      <vt:lpstr>Gill Sans MT</vt:lpstr>
      <vt:lpstr>SavonVTI</vt:lpstr>
      <vt:lpstr>Consider the ways in which space exploration has affected our modern world. Discuss the financial impacts and consider whether this investment has been beneficial for science.</vt:lpstr>
      <vt:lpstr>Structure:</vt:lpstr>
      <vt:lpstr>Introduction:</vt:lpstr>
      <vt:lpstr>(DART) : Double asteroid Redirection test:</vt:lpstr>
      <vt:lpstr>Studying Venus:</vt:lpstr>
      <vt:lpstr>Greenhouse Effect:</vt:lpstr>
      <vt:lpstr>The Periodic Table:</vt:lpstr>
      <vt:lpstr>Technological advancements:</vt:lpstr>
      <vt:lpstr>SMAP:</vt:lpstr>
      <vt:lpstr>SMAP Cost: </vt:lpstr>
      <vt:lpstr>NASA’s Budget:</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the ways in which space exploration has affected our modern world. Discuss the financial impacts and consider whether this investment has been beneficial for science.</dc:title>
  <dc:creator>ali katani</dc:creator>
  <cp:lastModifiedBy>p3314</cp:lastModifiedBy>
  <cp:revision>18</cp:revision>
  <dcterms:created xsi:type="dcterms:W3CDTF">2021-02-25T11:24:36Z</dcterms:created>
  <dcterms:modified xsi:type="dcterms:W3CDTF">2021-03-04T04:10:51Z</dcterms:modified>
</cp:coreProperties>
</file>